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444" r:id="rId3"/>
    <p:sldId id="447" r:id="rId5"/>
    <p:sldId id="446" r:id="rId6"/>
    <p:sldId id="448" r:id="rId7"/>
    <p:sldId id="450" r:id="rId8"/>
    <p:sldId id="453" r:id="rId9"/>
    <p:sldId id="454" r:id="rId10"/>
    <p:sldId id="451" r:id="rId11"/>
  </p:sldIdLst>
  <p:sldSz cx="9144000" cy="6858000" type="screen4x3"/>
  <p:notesSz cx="7103745" cy="1023429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80"/>
    <a:srgbClr val="0000FF"/>
    <a:srgbClr val="FF9966"/>
    <a:srgbClr val="FFFF00"/>
    <a:srgbClr val="FF3300"/>
    <a:srgbClr val="FF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28" autoAdjust="0"/>
  </p:normalViewPr>
  <p:slideViewPr>
    <p:cSldViewPr showGuides="1">
      <p:cViewPr varScale="1">
        <p:scale>
          <a:sx n="142" d="100"/>
          <a:sy n="142" d="100"/>
        </p:scale>
        <p:origin x="138" y="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21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165385" y="76747"/>
            <a:ext cx="1080674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F66F8-15CD-405F-9448-66407D0D2C6D}" type="slidenum">
              <a:rPr lang="es-ES" smtClean="0"/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6"/>
            <a:ext cx="3078639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6" tIns="45708" rIns="91416" bIns="45708" numCol="1" anchor="t" anchorCtr="0" compatLnSpc="1"/>
          <a:lstStyle>
            <a:lvl1pPr algn="l" eaLnBrk="0" hangingPunct="0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839" y="6"/>
            <a:ext cx="3078639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6" tIns="45708" rIns="91416" bIns="45708" numCol="1" anchor="t" anchorCtr="0" compatLnSpc="1"/>
          <a:lstStyle>
            <a:lvl1pPr algn="r" eaLnBrk="0" hangingPunct="0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C35EA6-E347-404C-A0F1-9B9686A7367B}" type="datetimeFigureOut">
              <a:rPr lang="es-ES"/>
            </a:fld>
            <a:endParaRPr lang="es-E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5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92" y="4860925"/>
            <a:ext cx="5683887" cy="4605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6" tIns="45708" rIns="91416" bIns="45708" numCol="1" anchor="t" anchorCtr="0" compatLnSpc="1"/>
          <a:lstStyle/>
          <a:p>
            <a:pPr lvl="0"/>
            <a:r>
              <a:rPr lang="es-ES" noProof="0"/>
              <a:t>Haga clic para modificar el estilo de texto del patrón</a:t>
            </a:r>
            <a:endParaRPr lang="es-ES" noProof="0"/>
          </a:p>
          <a:p>
            <a:pPr lvl="1"/>
            <a:r>
              <a:rPr lang="es-ES" noProof="0"/>
              <a:t>Segundo nivel</a:t>
            </a:r>
            <a:endParaRPr lang="es-ES" noProof="0"/>
          </a:p>
          <a:p>
            <a:pPr lvl="2"/>
            <a:r>
              <a:rPr lang="es-ES" noProof="0"/>
              <a:t>Tercer nivel</a:t>
            </a:r>
            <a:endParaRPr lang="es-ES" noProof="0"/>
          </a:p>
          <a:p>
            <a:pPr lvl="3"/>
            <a:r>
              <a:rPr lang="es-ES" noProof="0"/>
              <a:t>Cuarto nivel</a:t>
            </a:r>
            <a:endParaRPr lang="es-ES" noProof="0"/>
          </a:p>
          <a:p>
            <a:pPr lvl="4"/>
            <a:r>
              <a:rPr lang="es-ES" noProof="0"/>
              <a:t>Quinto nivel</a:t>
            </a:r>
            <a:endParaRPr lang="es-ES" noProof="0"/>
          </a:p>
        </p:txBody>
      </p:sp>
      <p:sp>
        <p:nvSpPr>
          <p:cNvPr id="515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1855"/>
            <a:ext cx="3078639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6" tIns="45708" rIns="91416" bIns="45708" numCol="1" anchor="b" anchorCtr="0" compatLnSpc="1"/>
          <a:lstStyle>
            <a:lvl1pPr algn="l" eaLnBrk="0" hangingPunct="0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15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839" y="9721855"/>
            <a:ext cx="3078639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6" tIns="45708" rIns="91416" bIns="45708" numCol="1" anchor="b" anchorCtr="0" compatLnSpc="1"/>
          <a:lstStyle>
            <a:lvl1pPr algn="r" eaLnBrk="0" hangingPunct="0">
              <a:defRPr sz="1100"/>
            </a:lvl1pPr>
          </a:lstStyle>
          <a:p>
            <a:pPr>
              <a:defRPr/>
            </a:pPr>
            <a:fld id="{ABFAAE83-44D1-4E89-995F-71BDC3A3C7AE}" type="slidenum">
              <a:rPr lang="es-ES" altLang="es-ES"/>
            </a:fld>
            <a:endParaRPr lang="es-E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AAE83-44D1-4E89-995F-71BDC3A3C7AE}" type="slidenum">
              <a:rPr lang="es-ES" altLang="es-ES" smtClean="0"/>
            </a:fld>
            <a:endParaRPr lang="es-ES" alt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FAAE83-44D1-4E89-995F-71BDC3A3C7AE}" type="slidenum">
              <a:rPr kumimoji="0" lang="es-ES" altLang="es-E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s-ES" altLang="es-E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FAAE83-44D1-4E89-995F-71BDC3A3C7AE}" type="slidenum">
              <a:rPr kumimoji="0" lang="es-ES" altLang="es-E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s-ES" altLang="es-E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FAAE83-44D1-4E89-995F-71BDC3A3C7AE}" type="slidenum">
              <a:rPr kumimoji="0" lang="es-ES" altLang="es-E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s-ES" altLang="es-E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FAAE83-44D1-4E89-995F-71BDC3A3C7AE}" type="slidenum">
              <a:rPr kumimoji="0" lang="es-ES" altLang="es-E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s-ES" altLang="es-E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FAAE83-44D1-4E89-995F-71BDC3A3C7AE}" type="slidenum">
              <a:rPr kumimoji="0" lang="es-ES" altLang="es-E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s-ES" altLang="es-E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FAAE83-44D1-4E89-995F-71BDC3A3C7AE}" type="slidenum">
              <a:rPr kumimoji="0" lang="es-ES" altLang="es-E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s-ES" altLang="es-E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FAAE83-44D1-4E89-995F-71BDC3A3C7AE}" type="slidenum">
              <a:rPr kumimoji="0" lang="es-ES" altLang="es-E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s-ES" altLang="es-E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AE19-F1A4-4AC5-A035-CCD11F428D3E}" type="datetime1">
              <a:rPr lang="es-ES" smtClean="0"/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Información proporcionada por la Agencia de Protección Civil y Emergencias                                                  </a:t>
            </a: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BC4A8-EFDE-45C0-86B4-C62738BC799E}" type="slidenum">
              <a:rPr lang="es-ES" altLang="es-ES"/>
            </a:fld>
            <a:endParaRPr lang="es-ES" altLang="es-E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E0B1-BF7F-4D22-AA7A-292576F60BE8}" type="datetime1">
              <a:rPr lang="es-ES" smtClean="0"/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Información proporcionada por la Agencia de Protección Civil y Emergencias                                                  </a:t>
            </a: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52D1-5C6C-495F-B5EE-5B40C9EF8988}" type="slidenum">
              <a:rPr lang="es-ES" altLang="es-ES"/>
            </a:fld>
            <a:endParaRPr lang="es-ES" altLang="es-E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C5127-15E6-48A5-8945-167AB1A7B27A}" type="datetime1">
              <a:rPr lang="es-ES" smtClean="0"/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Información proporcionada por la Agencia de Protección Civil y Emergencias                                                  </a:t>
            </a: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0521-4A24-47AA-B135-66522428620A}" type="slidenum">
              <a:rPr lang="es-ES" altLang="es-ES"/>
            </a:fld>
            <a:endParaRPr lang="es-ES" altLang="es-E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32ECB-4235-4E50-A7CD-59266E04131C}" type="datetime1">
              <a:rPr lang="es-ES" smtClean="0"/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Información proporcionada por la Agencia de Protección Civil y Emergencias                                                  </a:t>
            </a: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83E3D-C802-4FF1-A9A9-9EF1C5E9A8DC}" type="slidenum">
              <a:rPr lang="es-ES" altLang="es-ES"/>
            </a:fld>
            <a:endParaRPr lang="es-ES" altLang="es-E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EBAFC-B534-4242-95EB-7EAF411C194A}" type="datetime1">
              <a:rPr lang="es-ES" smtClean="0"/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Información proporcionada por la Agencia de Protección Civil y Emergencias                                                  </a:t>
            </a: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7ED17-FB88-4AFF-BF91-9887E0393667}" type="slidenum">
              <a:rPr lang="es-ES" altLang="es-ES"/>
            </a:fld>
            <a:endParaRPr lang="es-ES" altLang="es-E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2378-7C82-4D1E-BF8F-50DCA4413311}" type="datetime1">
              <a:rPr lang="es-ES" smtClean="0"/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Información proporcionada por la Agencia de Protección Civil y Emergencias                                                  </a:t>
            </a: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6CB5-170E-4C13-9705-C9E64B681B06}" type="slidenum">
              <a:rPr lang="es-ES" altLang="es-ES"/>
            </a:fld>
            <a:endParaRPr lang="es-ES" altLang="es-E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161BE-1097-4666-B4AE-5768B3E178C0}" type="datetime1">
              <a:rPr lang="es-ES" smtClean="0"/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Información proporcionada por la Agencia de Protección Civil y Emergencias                                                  </a:t>
            </a:r>
            <a:endParaRPr lang="es-E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3CD5C-549B-4088-811A-F3F2D30A5218}" type="slidenum">
              <a:rPr lang="es-ES" altLang="es-ES"/>
            </a:fld>
            <a:endParaRPr lang="es-ES" altLang="es-E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ECF3-5119-4921-B74D-092A817D8CA7}" type="datetime1">
              <a:rPr lang="es-ES" smtClean="0"/>
            </a:fld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Información proporcionada por la Agencia de Protección Civil y Emergencias                                                  </a:t>
            </a: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6026-931A-4B2D-ACB8-82186F15589A}" type="slidenum">
              <a:rPr lang="es-ES" altLang="es-ES"/>
            </a:fld>
            <a:endParaRPr lang="es-ES" altLang="es-E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5F7E-8F9F-44A9-A492-621376017E87}" type="datetime1">
              <a:rPr lang="es-ES" smtClean="0"/>
            </a:fld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Información proporcionada por la Agencia de Protección Civil y Emergencias                                                  </a:t>
            </a: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005A-9F6C-468A-9CF9-D65E9483D714}" type="slidenum">
              <a:rPr lang="es-ES" altLang="es-ES"/>
            </a:fld>
            <a:endParaRPr lang="es-ES" altLang="es-E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8138-4B65-4CE0-919D-E5DE194728A7}" type="datetime1">
              <a:rPr lang="es-ES" smtClean="0"/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Información proporcionada por la Agencia de Protección Civil y Emergencias                                                  </a:t>
            </a: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4DE5-52B1-4616-93D2-71D2C62D25F9}" type="slidenum">
              <a:rPr lang="es-ES" altLang="es-ES"/>
            </a:fld>
            <a:endParaRPr lang="es-ES" altLang="es-E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A1A4-979F-4ACC-BDE8-4CA8695C6843}" type="datetime1">
              <a:rPr lang="es-ES" smtClean="0"/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Información proporcionada por la Agencia de Protección Civil y Emergencias                                                  </a:t>
            </a: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384A-75C0-4946-A7C9-A4E897B156DB}" type="slidenum">
              <a:rPr lang="es-ES" altLang="es-ES"/>
            </a:fld>
            <a:endParaRPr lang="es-ES" altLang="es-E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/>
              <a:t>Haga clic para cambiar el estilo de título	</a:t>
            </a:r>
            <a:endParaRPr lang="es-ES" alt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/>
              <a:t>Haga clic para modificar el estilo de texto del patrón</a:t>
            </a:r>
            <a:endParaRPr lang="es-ES" altLang="es-ES"/>
          </a:p>
          <a:p>
            <a:pPr lvl="1"/>
            <a:r>
              <a:rPr lang="es-ES" altLang="es-ES"/>
              <a:t>Segundo nivel</a:t>
            </a:r>
            <a:endParaRPr lang="es-ES" altLang="es-ES"/>
          </a:p>
          <a:p>
            <a:pPr lvl="2"/>
            <a:r>
              <a:rPr lang="es-ES" altLang="es-ES"/>
              <a:t>Tercer nivel</a:t>
            </a:r>
            <a:endParaRPr lang="es-ES" altLang="es-ES"/>
          </a:p>
          <a:p>
            <a:pPr lvl="3"/>
            <a:r>
              <a:rPr lang="es-ES" altLang="es-ES"/>
              <a:t>Cuarto nivel</a:t>
            </a:r>
            <a:endParaRPr lang="es-ES" altLang="es-ES"/>
          </a:p>
          <a:p>
            <a:pPr lvl="4"/>
            <a:r>
              <a:rPr lang="es-ES" altLang="es-ES"/>
              <a:t>Quinto nivel</a:t>
            </a:r>
            <a:endParaRPr lang="es-ES" altLang="es-ES"/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58AAE1-B9D7-4403-AC7D-29EBA64C0CA1}" type="datetime1">
              <a:rPr lang="es-ES" smtClean="0"/>
            </a:fld>
            <a:endParaRPr lang="es-ES" dirty="0"/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dirty="0"/>
              <a:t>Información proporcionada por la Agencia de Protección Civil y Emergencias                                                  </a:t>
            </a:r>
            <a:endParaRPr lang="es-ES" dirty="0"/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2D41356-3BAC-43D6-B0FC-6131F06B3351}" type="slidenum">
              <a:rPr lang="es-ES" altLang="es-ES"/>
            </a:fld>
            <a:endParaRPr lang="es-E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hyperlink" Target="http://www.aemet.es/" TargetMode="Externa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07504" y="116633"/>
          <a:ext cx="8928992" cy="93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286"/>
                <a:gridCol w="886922"/>
                <a:gridCol w="7056784"/>
              </a:tblGrid>
              <a:tr h="409213">
                <a:tc>
                  <a:txBody>
                    <a:bodyPr/>
                    <a:lstStyle/>
                    <a:p>
                      <a:pPr algn="ctr"/>
                      <a:fld id="{EF6CB98B-6D00-4F93-B0E9-A59A4459D040}" type="slidenum">
                        <a:rPr lang="es-ES" sz="2400" smtClean="0"/>
                      </a:fld>
                      <a:endParaRPr lang="es-ES" sz="2400" dirty="0"/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Predicci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 meteorol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gica en Castilla y Le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 hMerge="1">
                  <a:tcPr anchor="ctr"/>
                </a:tc>
              </a:tr>
              <a:tr h="4774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altLang="es-ES" sz="16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FENÓMENO:</a:t>
                      </a:r>
                      <a:endParaRPr lang="es-ES" sz="1600" dirty="0"/>
                    </a:p>
                  </a:txBody>
                  <a:tcPr anchor="ctr"/>
                </a:tc>
                <a:tc hMerge="1"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Verdana" panose="020B0604030504040204" pitchFamily="34" charset="0"/>
                        </a:rPr>
                        <a:t>TEMPERATURAS MÁXIMAS</a:t>
                      </a:r>
                      <a:endParaRPr lang="es-ES" sz="1600" dirty="0">
                        <a:highlight>
                          <a:srgbClr val="FFFFFF"/>
                        </a:highligh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95536" y="1051250"/>
          <a:ext cx="8646864" cy="4880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864"/>
              </a:tblGrid>
              <a:tr h="698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altLang="es-ES" sz="1500" b="1" u="sng" dirty="0">
                          <a:solidFill>
                            <a:srgbClr val="00B0F0"/>
                          </a:solidFill>
                        </a:rPr>
                        <a:t>Del</a:t>
                      </a:r>
                      <a:r>
                        <a:rPr lang="es-ES" altLang="es-ES" sz="1500" b="1" u="sng" baseline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s-ES" altLang="es-ES" sz="1500" b="1" u="sng" baseline="0" dirty="0">
                          <a:solidFill>
                            <a:srgbClr val="00B0F0"/>
                          </a:solidFill>
                          <a:highlight>
                            <a:srgbClr val="FFFFFF"/>
                          </a:highlight>
                        </a:rPr>
                        <a:t>jueves 25 de junio al domingo 28 de junio de 2026</a:t>
                      </a:r>
                      <a:endParaRPr lang="es-ES" altLang="es-ES" sz="1500" b="1" u="sng" dirty="0">
                        <a:solidFill>
                          <a:srgbClr val="00B0F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58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altLang="es-ES" sz="1400" b="1" dirty="0">
                          <a:solidFill>
                            <a:srgbClr val="FFFFFF"/>
                          </a:solidFill>
                        </a:rPr>
                        <a:t>RESUMEN REGIONAL</a:t>
                      </a:r>
                      <a:endParaRPr lang="es-ES" altLang="es-E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</a:tr>
              <a:tr h="3298892">
                <a:tc>
                  <a:txBody>
                    <a:bodyPr/>
                    <a:lstStyle/>
                    <a:p>
                      <a:r>
                        <a:rPr lang="es-ES" sz="1000" dirty="0">
                          <a:highlight>
                            <a:srgbClr val="FFFFFF"/>
                          </a:highlight>
                        </a:rPr>
                        <a:t>Durante la jornada de hoy se apreciará un descenso de las temperaturas máximas con respecto a días que afecta a toda la Comunidad, con valores mas habituales para esta época del año.</a:t>
                      </a:r>
                      <a:r>
                        <a:rPr lang="es-ES" sz="10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dirty="0">
                          <a:highlight>
                            <a:srgbClr val="FFFFFF"/>
                          </a:highlight>
                        </a:rPr>
                        <a:t>Se prevé que las temperaturas máximas alcancen registros próximos a los 31 ºC en amplias zonas de la meseta mientras que, en la orla montañosa de la Comunidad, no se espera que superen los 26 o 28ºC</a:t>
                      </a:r>
                      <a:r>
                        <a:rPr lang="es-ES" sz="10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. Las mínimas nocturnas continuarán siendo muy elevadas este jueves, con noches tropicales generalizadas al mantenerse los valores mínimos en torno a 20 o 22 </a:t>
                      </a:r>
                      <a:r>
                        <a:rPr lang="es-ES" sz="1000" b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ºC</a:t>
                      </a:r>
                      <a:r>
                        <a:rPr lang="es-ES" sz="10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. Quedarán por debajo de esta cifra, en torno a los 15ºC, en áreas de montaña. </a:t>
                      </a:r>
                      <a:endParaRPr lang="es-ES" sz="10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0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0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Para la jornada del viernes se espera que continue la remisión del episodio. Las temperaturas máximas seguirán </a:t>
                      </a:r>
                      <a:r>
                        <a:rPr lang="es-ES" sz="1000" b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manteniendose</a:t>
                      </a:r>
                      <a:r>
                        <a:rPr lang="es-ES" sz="10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 en torno a los 30ºC en las zonas más cálidas de la meseta y las mínimas experimentarán un notable descenso, situándose entre 13 y 17ºC.</a:t>
                      </a:r>
                      <a:endParaRPr lang="es-ES" sz="10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0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000" dirty="0">
                          <a:highlight>
                            <a:srgbClr val="FFFFFF"/>
                          </a:highlight>
                        </a:rPr>
                        <a:t>De cara al sábado, se esperan temperaturas en ligero ascenso pudiendo alcanzar los 34ºC, especialmente en áreas de meseta de Burgos y Soria, siendo más bajas en el tercio occidental de la comunidad. Las temperaturas mínimas se mantendrán en torno a los 15ºC.</a:t>
                      </a:r>
                      <a:endParaRPr lang="es-ES" sz="1000" dirty="0">
                        <a:highlight>
                          <a:srgbClr val="FFFFFF"/>
                        </a:highlight>
                      </a:endParaRPr>
                    </a:p>
                    <a:p>
                      <a:endParaRPr lang="es-ES" sz="10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000" dirty="0">
                          <a:highlight>
                            <a:srgbClr val="FFFFFF"/>
                          </a:highlight>
                        </a:rPr>
                        <a:t>En cuanto a la actividad convectiva durante el día de hoy, es probable el desarrollo chubascos moderados dispersos en toda la Comunidad ocasionalmente acompañados </a:t>
                      </a:r>
                      <a:r>
                        <a:rPr lang="es-ES" sz="1000">
                          <a:highlight>
                            <a:srgbClr val="FFFFFF"/>
                          </a:highlight>
                        </a:rPr>
                        <a:t>de tormenta, </a:t>
                      </a:r>
                      <a:r>
                        <a:rPr lang="es-ES" sz="1000" dirty="0">
                          <a:highlight>
                            <a:srgbClr val="FFFFFF"/>
                          </a:highlight>
                        </a:rPr>
                        <a:t>sobre todo en la primera mitad del día. Serán más probables e intensos en el tercio norte donde no se descarta alguna tormenta puntualmente fuerte que puede venir acompañada de rachas de viento fuertes y granizo. </a:t>
                      </a:r>
                      <a:endParaRPr lang="es-ES" sz="1000" dirty="0">
                        <a:highlight>
                          <a:srgbClr val="FFFFFF"/>
                        </a:highlight>
                      </a:endParaRPr>
                    </a:p>
                    <a:p>
                      <a:endParaRPr lang="es-ES" sz="10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000" dirty="0">
                          <a:highlight>
                            <a:srgbClr val="FFFFFF"/>
                          </a:highlight>
                        </a:rPr>
                        <a:t>La combinación de temperaturas elevadas, baja humedad relativa y las posibles tormentas aumentará la peligrosidad de riesgo de incendios, especialmente hasta la jornada del viernes.</a:t>
                      </a:r>
                      <a:endParaRPr lang="es-ES" sz="10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23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sz="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recomienda adoptar medidas de autoprotección.</a:t>
                      </a:r>
                      <a:endParaRPr lang="es-ES" sz="8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Fuente: </a:t>
                      </a:r>
                      <a:r>
                        <a:rPr lang="es-ES" sz="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Junta de Castilla y León</a:t>
                      </a:r>
                      <a:endParaRPr lang="es-E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conocer la evolución del episodio de meteorología adversa consultar </a:t>
                      </a:r>
                      <a:r>
                        <a:rPr lang="es-ES" sz="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"/>
                        </a:rPr>
                        <a:t>www.aemet.es</a:t>
                      </a:r>
                      <a:endParaRPr lang="es-ES" altLang="es-ES" sz="800" b="1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Imagen 7" descr="Imagen que contiene PowerPoint&#10;&#10;Descripción generada automáticamen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34" y="5949523"/>
            <a:ext cx="781685" cy="791845"/>
          </a:xfrm>
          <a:prstGeom prst="rect">
            <a:avLst/>
          </a:prstGeom>
        </p:spPr>
      </p:pic>
      <p:pic>
        <p:nvPicPr>
          <p:cNvPr id="9" name="Imagen 8" descr="Logotipo&#10;&#10;Descripción generada automáticamen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913"/>
            <a:ext cx="1158875" cy="719455"/>
          </a:xfrm>
          <a:prstGeom prst="rect">
            <a:avLst/>
          </a:prstGeom>
        </p:spPr>
      </p:pic>
      <p:sp>
        <p:nvSpPr>
          <p:cNvPr id="3" name="Marcador de pie de página 6"/>
          <p:cNvSpPr txBox="1"/>
          <p:nvPr/>
        </p:nvSpPr>
        <p:spPr>
          <a:xfrm>
            <a:off x="159481" y="6167030"/>
            <a:ext cx="8877015" cy="646346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ctr">
              <a:tabLst>
                <a:tab pos="2700020" algn="ctr"/>
                <a:tab pos="5400040" algn="r"/>
              </a:tabLst>
            </a:pPr>
            <a:r>
              <a:rPr lang="es-ES" sz="700" kern="100" dirty="0"/>
              <a:t>Centro Coordinador de Emergencias de Protección Civil - Servicio de Protección Civil</a:t>
            </a:r>
            <a:endParaRPr lang="es-ES" sz="700" kern="100" dirty="0"/>
          </a:p>
          <a:p>
            <a:pPr algn="ctr">
              <a:tabLst>
                <a:tab pos="2700020" algn="ctr"/>
                <a:tab pos="5400040" algn="r"/>
              </a:tabLst>
            </a:pPr>
            <a:r>
              <a:rPr lang="es-ES" sz="700" kern="100" dirty="0"/>
              <a:t>Agencia de Protección Civil y Emergencias - Vicepresidencia Segunda. </a:t>
            </a:r>
            <a:r>
              <a:rPr lang="es-ES" sz="900" kern="100" dirty="0"/>
              <a:t> </a:t>
            </a:r>
            <a:endParaRPr lang="es-ES" sz="1050" kern="100" dirty="0"/>
          </a:p>
          <a:p>
            <a:pPr algn="ctr">
              <a:buNone/>
              <a:tabLst>
                <a:tab pos="2700020" algn="ctr"/>
                <a:tab pos="5400040" algn="r"/>
              </a:tabLst>
            </a:pPr>
            <a:r>
              <a:rPr lang="es-ES" sz="700" kern="100" dirty="0"/>
              <a:t>Paseo Hospital Militar, 24, 47007, Valladolid.</a:t>
            </a:r>
            <a:endParaRPr lang="es-ES" sz="1050" kern="100" dirty="0"/>
          </a:p>
          <a:p>
            <a:pPr algn="ctr">
              <a:buNone/>
              <a:tabLst>
                <a:tab pos="2700020" algn="ctr"/>
                <a:tab pos="5400040" algn="r"/>
              </a:tabLst>
            </a:pPr>
            <a:r>
              <a:rPr lang="es-ES" sz="700" kern="100" dirty="0"/>
              <a:t>✉️cce@emergenciascyl.es</a:t>
            </a:r>
            <a:endParaRPr lang="es-ES" sz="105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s-ES" sz="1000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07504" y="116633"/>
          <a:ext cx="8928992" cy="93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286"/>
                <a:gridCol w="886922"/>
                <a:gridCol w="7056784"/>
              </a:tblGrid>
              <a:tr h="409213">
                <a:tc>
                  <a:txBody>
                    <a:bodyPr/>
                    <a:lstStyle/>
                    <a:p>
                      <a:pPr algn="ctr"/>
                      <a:fld id="{EF6CB98B-6D00-4F93-B0E9-A59A4459D040}" type="slidenum">
                        <a:rPr lang="es-ES" sz="2400" smtClean="0"/>
                      </a:fld>
                      <a:endParaRPr lang="es-ES" sz="2400" dirty="0"/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Predicci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 meteorol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gica en Castilla y Le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 hMerge="1">
                  <a:tcPr anchor="ctr"/>
                </a:tc>
              </a:tr>
              <a:tr h="4774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altLang="es-ES" sz="16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FENÓMENO:</a:t>
                      </a:r>
                      <a:endParaRPr lang="es-ES" sz="1600" dirty="0"/>
                    </a:p>
                  </a:txBody>
                  <a:tcPr anchor="ctr"/>
                </a:tc>
                <a:tc hMerge="1"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TEMPERATURAS MÁXIMAS </a:t>
                      </a:r>
                      <a:endParaRPr kumimoji="0" lang="es-E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Imagen 7" descr="Imagen que contiene PowerPoint&#10;&#10;Descripción generada automáticament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34" y="5949523"/>
            <a:ext cx="781685" cy="791845"/>
          </a:xfrm>
          <a:prstGeom prst="rect">
            <a:avLst/>
          </a:prstGeom>
        </p:spPr>
      </p:pic>
      <p:pic>
        <p:nvPicPr>
          <p:cNvPr id="9" name="Imagen 8" descr="Logotipo&#10;&#10;Descripción generada automáticamen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913"/>
            <a:ext cx="1158875" cy="719455"/>
          </a:xfrm>
          <a:prstGeom prst="rect">
            <a:avLst/>
          </a:prstGeom>
        </p:spPr>
      </p:pic>
      <p:sp>
        <p:nvSpPr>
          <p:cNvPr id="7" name="Marcador de pie de página 6"/>
          <p:cNvSpPr txBox="1"/>
          <p:nvPr/>
        </p:nvSpPr>
        <p:spPr>
          <a:xfrm>
            <a:off x="159481" y="6167030"/>
            <a:ext cx="8877015" cy="646346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Centro Coordinador de Emergencias de Protección Civil - Servicio de Protección Civil</a:t>
            </a:r>
            <a:endParaRPr kumimoji="0" lang="es-ES" sz="7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Agencia de Protección Civil y Emergencias - Vicepresidencia Segunda </a:t>
            </a:r>
            <a:r>
              <a:rPr kumimoji="0" lang="es-ES" sz="9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Paseo Hospital Militar, 24, 47007, Valladolid.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✉️cce@emergenciascyl.es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338298" y="1161109"/>
            <a:ext cx="21906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TEMPERATURA MÁXIMA 2M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1465633"/>
            <a:ext cx="401583" cy="29906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412" y="1425403"/>
            <a:ext cx="2544167" cy="236542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461" y="3833799"/>
            <a:ext cx="7097094" cy="21743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07504" y="116633"/>
          <a:ext cx="8928992" cy="93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286"/>
                <a:gridCol w="886922"/>
                <a:gridCol w="7056784"/>
              </a:tblGrid>
              <a:tr h="409213">
                <a:tc>
                  <a:txBody>
                    <a:bodyPr/>
                    <a:lstStyle/>
                    <a:p>
                      <a:pPr algn="ctr"/>
                      <a:fld id="{EF6CB98B-6D00-4F93-B0E9-A59A4459D040}" type="slidenum">
                        <a:rPr lang="es-ES" sz="2400" smtClean="0"/>
                      </a:fld>
                      <a:endParaRPr lang="es-ES" sz="2400" dirty="0"/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Predicci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 meteorol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gica en Castilla y Le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 hMerge="1">
                  <a:tcPr anchor="ctr"/>
                </a:tc>
              </a:tr>
              <a:tr h="4774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altLang="es-ES" sz="16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FENÓMENO:</a:t>
                      </a:r>
                      <a:endParaRPr lang="es-ES" sz="1600" dirty="0"/>
                    </a:p>
                  </a:txBody>
                  <a:tcPr anchor="ctr"/>
                </a:tc>
                <a:tc hMerge="1"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TEMPERATURAS MÁXIMAS </a:t>
                      </a:r>
                      <a:endParaRPr lang="es-ES" sz="16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Imagen 7" descr="Imagen que contiene PowerPoint&#10;&#10;Descripción generada automáticament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34" y="5949523"/>
            <a:ext cx="781685" cy="791845"/>
          </a:xfrm>
          <a:prstGeom prst="rect">
            <a:avLst/>
          </a:prstGeom>
        </p:spPr>
      </p:pic>
      <p:pic>
        <p:nvPicPr>
          <p:cNvPr id="9" name="Imagen 8" descr="Logotipo&#10;&#10;Descripción generada automáticamen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913"/>
            <a:ext cx="1158875" cy="71945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23728" y="1691375"/>
            <a:ext cx="424847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PREDICCIÓN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HORARIA TEMPERATURA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5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Marcador de pie de página 6"/>
          <p:cNvSpPr txBox="1"/>
          <p:nvPr/>
        </p:nvSpPr>
        <p:spPr>
          <a:xfrm>
            <a:off x="159481" y="6167030"/>
            <a:ext cx="8877015" cy="646346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Centro Coordinador de Emergencias de Protección Civil - Servicio de Protección Civil</a:t>
            </a:r>
            <a:endParaRPr kumimoji="0" lang="es-ES" sz="7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Agencia de Protección Civil y Emergencias - Vicepresidencia Segunda </a:t>
            </a:r>
            <a:r>
              <a:rPr kumimoji="0" lang="es-ES" sz="9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Paseo Hospital Militar, 24, 47007, Valladolid.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✉️cce@emergenciascyl.es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765" y="1772816"/>
            <a:ext cx="514235" cy="38295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623554"/>
            <a:ext cx="8316416" cy="38547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07504" y="116633"/>
          <a:ext cx="8928992" cy="93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286"/>
                <a:gridCol w="886922"/>
                <a:gridCol w="7056784"/>
              </a:tblGrid>
              <a:tr h="409213">
                <a:tc>
                  <a:txBody>
                    <a:bodyPr/>
                    <a:lstStyle/>
                    <a:p>
                      <a:pPr algn="ctr"/>
                      <a:fld id="{EF6CB98B-6D00-4F93-B0E9-A59A4459D040}" type="slidenum">
                        <a:rPr lang="es-ES" sz="2400" smtClean="0"/>
                      </a:fld>
                      <a:endParaRPr lang="es-ES" sz="2400" dirty="0"/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Predicci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 meteorol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gica en Castilla y Le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 hMerge="1">
                  <a:tcPr anchor="ctr"/>
                </a:tc>
              </a:tr>
              <a:tr h="4774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altLang="es-ES" sz="16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FENÓMENO:</a:t>
                      </a:r>
                      <a:endParaRPr lang="es-ES" sz="1600" dirty="0"/>
                    </a:p>
                  </a:txBody>
                  <a:tcPr anchor="ctr"/>
                </a:tc>
                <a:tc hMerge="1"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TEMPERATURAS MÁXIMAS </a:t>
                      </a:r>
                      <a:endParaRPr lang="es-ES" sz="16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Imagen 7" descr="Imagen que contiene PowerPoint&#10;&#10;Descripción generada automáticament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34" y="5949523"/>
            <a:ext cx="781685" cy="791845"/>
          </a:xfrm>
          <a:prstGeom prst="rect">
            <a:avLst/>
          </a:prstGeom>
        </p:spPr>
      </p:pic>
      <p:pic>
        <p:nvPicPr>
          <p:cNvPr id="9" name="Imagen 8" descr="Logotipo&#10;&#10;Descripción generada automáticamen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913"/>
            <a:ext cx="1158875" cy="71945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38863" y="1210924"/>
            <a:ext cx="217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TEMPERATURAS MÍNIMA 2M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Marcador de pie de página 6"/>
          <p:cNvSpPr txBox="1"/>
          <p:nvPr/>
        </p:nvSpPr>
        <p:spPr>
          <a:xfrm>
            <a:off x="159481" y="6167030"/>
            <a:ext cx="8877015" cy="646346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Centro Coordinador de Emergencias de Protección Civil - Servicio de Protección Civil</a:t>
            </a:r>
            <a:endParaRPr kumimoji="0" lang="es-ES" sz="7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Agencia de Protección Civil y Emergencias - Vicepresidencia Segunda </a:t>
            </a:r>
            <a:r>
              <a:rPr kumimoji="0" lang="es-ES" sz="9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Paseo Hospital Militar, 24, 47007, Valladolid.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✉️cce@emergenciascyl.es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1472534"/>
            <a:ext cx="428749" cy="31929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547" y="1436607"/>
            <a:ext cx="2518874" cy="23521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3852529"/>
            <a:ext cx="7157541" cy="220574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07504" y="116633"/>
          <a:ext cx="8928992" cy="93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286"/>
                <a:gridCol w="886922"/>
                <a:gridCol w="7056784"/>
              </a:tblGrid>
              <a:tr h="409213">
                <a:tc>
                  <a:txBody>
                    <a:bodyPr/>
                    <a:lstStyle/>
                    <a:p>
                      <a:pPr algn="ctr"/>
                      <a:fld id="{EF6CB98B-6D00-4F93-B0E9-A59A4459D040}" type="slidenum">
                        <a:rPr lang="es-ES" sz="2400" smtClean="0"/>
                      </a:fld>
                      <a:endParaRPr lang="es-ES" sz="2400" dirty="0"/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Predicci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 meteorol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gica en Castilla y Le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 hMerge="1">
                  <a:tcPr anchor="ctr"/>
                </a:tc>
              </a:tr>
              <a:tr h="4774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altLang="es-ES" sz="16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FENÓMENO:</a:t>
                      </a:r>
                      <a:endParaRPr lang="es-ES" sz="1600" dirty="0"/>
                    </a:p>
                  </a:txBody>
                  <a:tcPr anchor="ctr"/>
                </a:tc>
                <a:tc hMerge="1"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TEMPERATURAS MÁXIMAS </a:t>
                      </a:r>
                      <a:endParaRPr lang="es-ES" sz="16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Imagen 7" descr="Imagen que contiene PowerPoint&#10;&#10;Descripción generada automáticament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34" y="5949523"/>
            <a:ext cx="781685" cy="791845"/>
          </a:xfrm>
          <a:prstGeom prst="rect">
            <a:avLst/>
          </a:prstGeom>
        </p:spPr>
      </p:pic>
      <p:pic>
        <p:nvPicPr>
          <p:cNvPr id="9" name="Imagen 8" descr="Logotipo&#10;&#10;Descripción generada automáticamen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913"/>
            <a:ext cx="1158875" cy="71945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14510" y="1196752"/>
            <a:ext cx="3664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PROBABILIDAD DE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TORMENTAS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Marcador de pie de página 6"/>
          <p:cNvSpPr txBox="1"/>
          <p:nvPr/>
        </p:nvSpPr>
        <p:spPr>
          <a:xfrm>
            <a:off x="159481" y="6167030"/>
            <a:ext cx="8877015" cy="646346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Centro Coordinador de Emergencias de Protección Civil - Servicio de Protección Civil</a:t>
            </a:r>
            <a:endParaRPr kumimoji="0" lang="es-ES" sz="7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Agencia de Protección Civil y Emergencias - Vicepresidencia Segunda </a:t>
            </a:r>
            <a:r>
              <a:rPr kumimoji="0" lang="es-ES" sz="9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Paseo Hospital Militar, 24, 47007, Valladolid.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✉️cce@emergenciascyl.es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939801"/>
            <a:ext cx="734667" cy="18112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458362"/>
            <a:ext cx="2515550" cy="23333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87" y="3885053"/>
            <a:ext cx="6876256" cy="21281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07504" y="116633"/>
          <a:ext cx="8928992" cy="93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286"/>
                <a:gridCol w="886922"/>
                <a:gridCol w="7056784"/>
              </a:tblGrid>
              <a:tr h="409213">
                <a:tc>
                  <a:txBody>
                    <a:bodyPr/>
                    <a:lstStyle/>
                    <a:p>
                      <a:pPr algn="ctr"/>
                      <a:fld id="{EF6CB98B-6D00-4F93-B0E9-A59A4459D040}" type="slidenum">
                        <a:rPr lang="es-ES" sz="2400" smtClean="0"/>
                      </a:fld>
                      <a:endParaRPr lang="es-ES" sz="2400" dirty="0"/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Predicci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 meteorol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gica en Castilla y Le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 hMerge="1">
                  <a:tcPr anchor="ctr"/>
                </a:tc>
              </a:tr>
              <a:tr h="4774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altLang="es-ES" sz="16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FENÓMENO:</a:t>
                      </a:r>
                      <a:endParaRPr lang="es-ES" sz="1600" dirty="0"/>
                    </a:p>
                  </a:txBody>
                  <a:tcPr anchor="ctr"/>
                </a:tc>
                <a:tc hMerge="1"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TEMPERATURAS MÁXIMAS </a:t>
                      </a:r>
                      <a:endParaRPr lang="es-ES" sz="16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Imagen 7" descr="Imagen que contiene PowerPoint&#10;&#10;Descripción generada automáticament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34" y="5949523"/>
            <a:ext cx="781685" cy="791845"/>
          </a:xfrm>
          <a:prstGeom prst="rect">
            <a:avLst/>
          </a:prstGeom>
        </p:spPr>
      </p:pic>
      <p:pic>
        <p:nvPicPr>
          <p:cNvPr id="9" name="Imagen 8" descr="Logotipo&#10;&#10;Descripción generada automáticamen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913"/>
            <a:ext cx="1158875" cy="71945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33483" y="1196367"/>
            <a:ext cx="3664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RACHA MÁXIMA DIARIA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Marcador de pie de página 6"/>
          <p:cNvSpPr txBox="1"/>
          <p:nvPr/>
        </p:nvSpPr>
        <p:spPr>
          <a:xfrm>
            <a:off x="159481" y="6167030"/>
            <a:ext cx="8877015" cy="646346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Centro Coordinador de Emergencias de Protección Civil - Servicio de Protección Civil</a:t>
            </a:r>
            <a:endParaRPr kumimoji="0" lang="es-ES" sz="7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Agencia de Protección Civil y Emergencias - Vicepresidencia Segunda </a:t>
            </a:r>
            <a:r>
              <a:rPr kumimoji="0" lang="es-ES" sz="9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Paseo Hospital Militar, 24, 47007, Valladolid.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✉️cce@emergenciascyl.es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124764"/>
            <a:ext cx="485528" cy="27593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457977"/>
            <a:ext cx="2619461" cy="241796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536" y="4081960"/>
            <a:ext cx="6096904" cy="186756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07504" y="116633"/>
          <a:ext cx="8928992" cy="93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286"/>
                <a:gridCol w="886922"/>
                <a:gridCol w="7056784"/>
              </a:tblGrid>
              <a:tr h="409213">
                <a:tc>
                  <a:txBody>
                    <a:bodyPr/>
                    <a:lstStyle/>
                    <a:p>
                      <a:pPr algn="ctr"/>
                      <a:fld id="{EF6CB98B-6D00-4F93-B0E9-A59A4459D040}" type="slidenum">
                        <a:rPr lang="es-ES" sz="2400" smtClean="0"/>
                      </a:fld>
                      <a:endParaRPr lang="es-ES" sz="2400" dirty="0"/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Predicci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 meteorol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gica en Castilla y Le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 hMerge="1">
                  <a:tcPr anchor="ctr"/>
                </a:tc>
              </a:tr>
              <a:tr h="4774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altLang="es-ES" sz="16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FENÓMENO:</a:t>
                      </a:r>
                      <a:endParaRPr lang="es-ES" sz="1600" dirty="0"/>
                    </a:p>
                  </a:txBody>
                  <a:tcPr anchor="ctr"/>
                </a:tc>
                <a:tc hMerge="1"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TEMPERATURAS MÁXIMAS </a:t>
                      </a:r>
                      <a:endParaRPr lang="es-ES" sz="16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Imagen 7" descr="Imagen que contiene PowerPoint&#10;&#10;Descripción generada automáticament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34" y="5949523"/>
            <a:ext cx="781685" cy="791845"/>
          </a:xfrm>
          <a:prstGeom prst="rect">
            <a:avLst/>
          </a:prstGeom>
        </p:spPr>
      </p:pic>
      <p:pic>
        <p:nvPicPr>
          <p:cNvPr id="9" name="Imagen 8" descr="Logotipo&#10;&#10;Descripción generada automáticamen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913"/>
            <a:ext cx="1158875" cy="71945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27702" y="1211642"/>
            <a:ext cx="52885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00B0F0"/>
                </a:solidFill>
              </a:rPr>
              <a:t>ÍNDICE METEOROLÓGICO CANADIENSE DE INCENDIOS FORESTALES  </a:t>
            </a:r>
            <a:endParaRPr lang="es-ES" sz="1100" b="1" dirty="0">
              <a:solidFill>
                <a:srgbClr val="00B0F0"/>
              </a:solidFill>
            </a:endParaRPr>
          </a:p>
        </p:txBody>
      </p:sp>
      <p:sp>
        <p:nvSpPr>
          <p:cNvPr id="5" name="Marcador de pie de página 6"/>
          <p:cNvSpPr txBox="1"/>
          <p:nvPr/>
        </p:nvSpPr>
        <p:spPr>
          <a:xfrm>
            <a:off x="159481" y="6167030"/>
            <a:ext cx="8877015" cy="646346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Centro Coordinador de Emergencias de Protección Civil - Servicio de Protección Civil</a:t>
            </a:r>
            <a:endParaRPr kumimoji="0" lang="es-ES" sz="7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Agencia de Protección Civil y Emergencias - Vicepresidencia Segunda </a:t>
            </a:r>
            <a:r>
              <a:rPr kumimoji="0" lang="es-ES" sz="9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Paseo Hospital Militar, 24, 47007, Valladolid.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✉️cce@emergenciascyl.es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298" y="2235319"/>
            <a:ext cx="856246" cy="10270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rcRect l="-1831" t="831" r="23098" b="-831"/>
          <a:stretch>
            <a:fillRect/>
          </a:stretch>
        </p:blipFill>
        <p:spPr>
          <a:xfrm>
            <a:off x="3216416" y="1473252"/>
            <a:ext cx="2711165" cy="22152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752" y="3846731"/>
            <a:ext cx="6714491" cy="207405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07504" y="116633"/>
          <a:ext cx="8928992" cy="93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286"/>
                <a:gridCol w="886922"/>
                <a:gridCol w="7056784"/>
              </a:tblGrid>
              <a:tr h="409213">
                <a:tc>
                  <a:txBody>
                    <a:bodyPr/>
                    <a:lstStyle/>
                    <a:p>
                      <a:pPr algn="ctr"/>
                      <a:fld id="{EF6CB98B-6D00-4F93-B0E9-A59A4459D040}" type="slidenum">
                        <a:rPr lang="es-ES" sz="2400" smtClean="0"/>
                      </a:fld>
                      <a:endParaRPr lang="es-ES" sz="2400" dirty="0"/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Predicci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 meteorol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gica en Castilla y Le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s-ES" altLang="es-ES" sz="1600" b="1" i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 hMerge="1">
                  <a:tcPr anchor="ctr"/>
                </a:tc>
              </a:tr>
              <a:tr h="4774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altLang="es-ES" sz="16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FENÓMENO:</a:t>
                      </a:r>
                      <a:endParaRPr lang="es-ES" sz="1600" dirty="0"/>
                    </a:p>
                  </a:txBody>
                  <a:tcPr anchor="ctr"/>
                </a:tc>
                <a:tc hMerge="1"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TEMPERATURAS MÁXIMAS </a:t>
                      </a:r>
                      <a:endParaRPr lang="es-ES" sz="16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Imagen 7" descr="Imagen que contiene PowerPoint&#10;&#10;Descripción generada automáticament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34" y="5949523"/>
            <a:ext cx="781685" cy="791845"/>
          </a:xfrm>
          <a:prstGeom prst="rect">
            <a:avLst/>
          </a:prstGeom>
        </p:spPr>
      </p:pic>
      <p:pic>
        <p:nvPicPr>
          <p:cNvPr id="9" name="Imagen 8" descr="Logotipo&#10;&#10;Descripción generada automáticamen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913"/>
            <a:ext cx="1158875" cy="71945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27702" y="1211642"/>
            <a:ext cx="52885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RIESGOS DE INCENDIOS (AEMET)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Marcador de pie de página 6"/>
          <p:cNvSpPr txBox="1"/>
          <p:nvPr/>
        </p:nvSpPr>
        <p:spPr>
          <a:xfrm>
            <a:off x="159481" y="6167030"/>
            <a:ext cx="8877015" cy="646346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Centro Coordinador de Emergencias de Protección Civil - Servicio de Protección Civil</a:t>
            </a:r>
            <a:endParaRPr kumimoji="0" lang="es-ES" sz="7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Agencia de Protección Civil y Emergencias - Vicepresidencia Segunda </a:t>
            </a:r>
            <a:r>
              <a:rPr kumimoji="0" lang="es-ES" sz="9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Paseo Hospital Militar, 24, 47007, Valladolid.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s-E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✉️cce@emergenciascyl.es</a:t>
            </a:r>
            <a:endParaRPr kumimoji="0" lang="es-ES" sz="105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2183202"/>
            <a:ext cx="964507" cy="10460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811" y="1473252"/>
            <a:ext cx="2312377" cy="217091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563" y="3798411"/>
            <a:ext cx="7035241" cy="216974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Meteo CastillayLeón_170128</Template>
  <TotalTime>0</TotalTime>
  <Words>4929</Words>
  <Application>WPS Presentation</Application>
  <PresentationFormat>Presentación en pantalla (4:3)</PresentationFormat>
  <Paragraphs>177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Verdana</vt:lpstr>
      <vt:lpstr>Times New Roman</vt:lpstr>
      <vt:lpstr>Microsoft YaHei</vt:lpstr>
      <vt:lpstr>Arial Unicode MS</vt:lpstr>
      <vt:lpstr>Diseño predeterminado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Centro Coordinador de Emergencias</dc:creator>
  <cp:lastModifiedBy>Ayuntamiento de Espinosa de lo</cp:lastModifiedBy>
  <cp:revision>1178</cp:revision>
  <cp:lastPrinted>2025-12-23T05:42:00Z</cp:lastPrinted>
  <dcterms:created xsi:type="dcterms:W3CDTF">2017-02-01T07:05:00Z</dcterms:created>
  <dcterms:modified xsi:type="dcterms:W3CDTF">2026-06-25T06:42:37Z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77E8087061EC4175BAC33ADE2BE2A440_13</vt:lpwstr>
  </property>
  <property fmtid="{D5CDD505-2E9C-101B-9397-08002B2CF9AE}" pid="4" name="KSOProductBuildVer">
    <vt:lpwstr>3082-12.1.0.26880</vt:lpwstr>
  </property>
</Properties>
</file>